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4"/>
  </p:notesMasterIdLst>
  <p:sldIdLst>
    <p:sldId id="256" r:id="rId2"/>
    <p:sldId id="418" r:id="rId3"/>
    <p:sldId id="257" r:id="rId4"/>
    <p:sldId id="419" r:id="rId5"/>
    <p:sldId id="409" r:id="rId6"/>
    <p:sldId id="411" r:id="rId7"/>
    <p:sldId id="412" r:id="rId8"/>
    <p:sldId id="427" r:id="rId9"/>
    <p:sldId id="413" r:id="rId10"/>
    <p:sldId id="422" r:id="rId11"/>
    <p:sldId id="426" r:id="rId12"/>
    <p:sldId id="428" r:id="rId13"/>
    <p:sldId id="432" r:id="rId14"/>
    <p:sldId id="430" r:id="rId15"/>
    <p:sldId id="431" r:id="rId16"/>
    <p:sldId id="433" r:id="rId17"/>
    <p:sldId id="437" r:id="rId18"/>
    <p:sldId id="436" r:id="rId19"/>
    <p:sldId id="416" r:id="rId20"/>
    <p:sldId id="414" r:id="rId21"/>
    <p:sldId id="435" r:id="rId22"/>
    <p:sldId id="421" r:id="rId23"/>
  </p:sldIdLst>
  <p:sldSz cx="9144000" cy="5143500" type="screen16x9"/>
  <p:notesSz cx="7099300" cy="10234613"/>
  <p:embeddedFontLs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DK Crayon Crumble" panose="00070001040701010105" pitchFamily="18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27A0"/>
    <a:srgbClr val="0565A8"/>
    <a:srgbClr val="44279F"/>
    <a:srgbClr val="E96B0D"/>
    <a:srgbClr val="FF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892" autoAdjust="0"/>
  </p:normalViewPr>
  <p:slideViewPr>
    <p:cSldViewPr>
      <p:cViewPr>
        <p:scale>
          <a:sx n="100" d="100"/>
          <a:sy n="100" d="100"/>
        </p:scale>
        <p:origin x="-224" y="784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294" y="0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899" cy="38369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106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nl-NL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9858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Let’s see what is an Actor.</a:t>
            </a:r>
          </a:p>
          <a:p>
            <a:pPr lvl="0">
              <a:spcBef>
                <a:spcPts val="0"/>
              </a:spcBef>
              <a:buNone/>
            </a:pPr>
            <a:endParaRPr lang="en-GB" i="1" dirty="0" smtClean="0"/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the Actor model, everything is an actor.</a:t>
            </a:r>
            <a:endParaRPr lang="en-US" i="1" dirty="0" smtClean="0"/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 “actor” is really just an analog for human participants in a system. </a:t>
            </a:r>
            <a:endParaRPr lang="en-US" i="1" dirty="0" smtClean="0"/>
          </a:p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Actually it is a simple class which has its own State and </a:t>
            </a:r>
            <a:r>
              <a:rPr lang="en-US" i="1" dirty="0" err="1" smtClean="0"/>
              <a:t>Behaviour</a:t>
            </a:r>
            <a:r>
              <a:rPr lang="en-US" i="1" dirty="0" smtClean="0"/>
              <a:t>.</a:t>
            </a:r>
            <a:endParaRPr lang="en-US"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Messages Are Immutable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message passing is asynchronous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- the actor who sent the message can continue to do other work while the receiving actor processes the sender’s message.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All Messages Sent Are Placed In A “Mailbox” That Belongs to the Actor.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When the actor is ready to process a message, the mailbox will push the message into the actor’s </a:t>
            </a:r>
            <a:r>
              <a:rPr lang="en-US" i="1" dirty="0" err="1" smtClean="0"/>
              <a:t>OnReceive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method and run the actor’s message-processing methods.</a:t>
            </a:r>
            <a:endParaRPr lang="en-US" sz="1200" b="1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Actors are created and started, and then they spend most of their lives receiving messages. </a:t>
            </a:r>
          </a:p>
          <a:p>
            <a:pPr lvl="0">
              <a:spcBef>
                <a:spcPts val="0"/>
              </a:spcBef>
              <a:buNone/>
            </a:pPr>
            <a:endParaRPr lang="en-US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the event that you no longer need an actor, you can terminate or “stop” an actor.</a:t>
            </a:r>
          </a:p>
          <a:p>
            <a:pPr lvl="0">
              <a:spcBef>
                <a:spcPts val="0"/>
              </a:spcBef>
              <a:buNone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the event that an actor accidentally crashes (i.e. throws an unhandled </a:t>
            </a:r>
            <a:r>
              <a:rPr lang="en-US" dirty="0" smtClean="0"/>
              <a:t>Exception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,) the actor’s supervisor will automatically restart the actor’s lifecycle from scratch - without losing any of the remaining messages still in the actor’s mailbox.</a:t>
            </a:r>
            <a:endParaRPr lang="en-US"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Supervision describes a dependency relationship between actors: the supervisor delegates tasks to subordinates and therefore must respond to their failures. When a subordinate detects a failure (i.e. throws an exception), it suspends itself and all its subordinates and sends a message to its supervisor, signaling failure. Depending on the nature of the work to be supervised and the nature of the failure, the supervisor has a choice of the following four options: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Resume the subordinate, keeping its accumulated internal state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Restart the subordinate, clearing out its accumulated internal state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Stop the subordinate permanently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Escalate the failure, thereby failing itself</a:t>
            </a:r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67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819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 look behind "Silent," an animated short created by Academy Award® winning </a:t>
            </a:r>
            <a:r>
              <a:rPr lang="en-US" sz="1200" b="0" i="1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Moonbot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Studios. 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It celebrates how storytellers, inventors, and technology work together to create cinema magic.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nl-NL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306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i="1" dirty="0" smtClean="0"/>
              <a:t>Actor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model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promotes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actors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as the </a:t>
            </a:r>
            <a:r>
              <a:rPr lang="en-US" i="1" dirty="0" smtClean="0"/>
              <a:t>first-class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unit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en-US" i="1" dirty="0" smtClean="0"/>
              <a:t>computation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i="1" dirty="0" smtClean="0"/>
              <a:t>emphasizes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communication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between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actors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via </a:t>
            </a:r>
            <a:r>
              <a:rPr lang="en-US" i="1" dirty="0" smtClean="0"/>
              <a:t>message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sending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endParaRPr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478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725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553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Dark Blue E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0" y="2591760"/>
            <a:ext cx="6012160" cy="772076"/>
          </a:xfrm>
          <a:prstGeom prst="rect">
            <a:avLst/>
          </a:prstGeom>
          <a:solidFill>
            <a:srgbClr val="184278">
              <a:alpha val="81960"/>
            </a:srgbClr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2"/>
          </p:nvPr>
        </p:nvSpPr>
        <p:spPr>
          <a:xfrm>
            <a:off x="0" y="3370460"/>
            <a:ext cx="6012160" cy="497433"/>
          </a:xfrm>
          <a:prstGeom prst="rect">
            <a:avLst/>
          </a:prstGeom>
          <a:solidFill>
            <a:srgbClr val="184278">
              <a:alpha val="81960"/>
            </a:srgbClr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3"/>
          </p:nvPr>
        </p:nvSpPr>
        <p:spPr>
          <a:xfrm>
            <a:off x="0" y="3875735"/>
            <a:ext cx="6012160" cy="640230"/>
          </a:xfrm>
          <a:prstGeom prst="rect">
            <a:avLst/>
          </a:prstGeom>
          <a:solidFill>
            <a:srgbClr val="184278">
              <a:alpha val="81960"/>
            </a:srgbClr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8400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440000" y="1001712"/>
            <a:ext cx="3452039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spcBef>
                <a:spcPts val="400"/>
              </a:spcBef>
              <a:buClr>
                <a:schemeClr val="accent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31762" algn="l" rtl="0">
              <a:spcBef>
                <a:spcPts val="320"/>
              </a:spcBef>
              <a:buClr>
                <a:schemeClr val="accent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5166360" y="1001712"/>
            <a:ext cx="3452039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spcBef>
                <a:spcPts val="400"/>
              </a:spcBef>
              <a:buClr>
                <a:schemeClr val="accent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31762" algn="l" rtl="0">
              <a:spcBef>
                <a:spcPts val="320"/>
              </a:spcBef>
              <a:buClr>
                <a:schemeClr val="accent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8400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440933" y="1009650"/>
            <a:ext cx="2209046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80963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6409353" y="1009650"/>
            <a:ext cx="2209046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600" b="1" i="0" u="none" strike="noStrike" cap="none">
                <a:solidFill>
                  <a:srgbClr val="5491C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80963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3"/>
          </p:nvPr>
        </p:nvSpPr>
        <p:spPr>
          <a:xfrm>
            <a:off x="3932673" y="1009650"/>
            <a:ext cx="2209046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600" b="1" i="0" u="none" strike="noStrike" cap="none">
                <a:solidFill>
                  <a:srgbClr val="5491C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80963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chemeClr val="accen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7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rgbClr val="FFFFFF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solidFill>
          <a:srgbClr val="7AB228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7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rgbClr val="FFFFFF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bg>
      <p:bgPr>
        <a:solidFill>
          <a:srgbClr val="E44417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7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rgbClr val="FFFFFF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o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218762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1218762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buClr>
                <a:schemeClr val="accent2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3"/>
          </p:nvPr>
        </p:nvSpPr>
        <p:spPr>
          <a:xfrm>
            <a:off x="3129932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4"/>
          </p:nvPr>
        </p:nvSpPr>
        <p:spPr>
          <a:xfrm>
            <a:off x="3129932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5"/>
          </p:nvPr>
        </p:nvSpPr>
        <p:spPr>
          <a:xfrm>
            <a:off x="5041101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6"/>
          </p:nvPr>
        </p:nvSpPr>
        <p:spPr>
          <a:xfrm>
            <a:off x="5041101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buClr>
                <a:schemeClr val="accent2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7"/>
          </p:nvPr>
        </p:nvSpPr>
        <p:spPr>
          <a:xfrm>
            <a:off x="6952270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8"/>
          </p:nvPr>
        </p:nvSpPr>
        <p:spPr>
          <a:xfrm>
            <a:off x="6952270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buClr>
                <a:schemeClr val="accent2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8400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9"/>
          </p:nvPr>
        </p:nvSpPr>
        <p:spPr>
          <a:xfrm>
            <a:off x="1566179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13"/>
          </p:nvPr>
        </p:nvSpPr>
        <p:spPr>
          <a:xfrm>
            <a:off x="3477346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14"/>
          </p:nvPr>
        </p:nvSpPr>
        <p:spPr>
          <a:xfrm>
            <a:off x="5382432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pic" idx="15"/>
          </p:nvPr>
        </p:nvSpPr>
        <p:spPr>
          <a:xfrm>
            <a:off x="7299685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3478"/>
            <a:ext cx="755576" cy="533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3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hapter 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798319" y="1132680"/>
            <a:ext cx="6659879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5E5E5E"/>
              </a:buClr>
              <a:buFont typeface="Calibri"/>
              <a:buNone/>
              <a:defRPr sz="2700" b="1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798319" y="228600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40"/>
              </a:spcBef>
              <a:buClr>
                <a:schemeClr val="accent2"/>
              </a:buClr>
              <a:buFont typeface="Arial"/>
              <a:buNone/>
              <a:defRPr sz="2200" b="0" i="0" u="none" strike="noStrike" cap="none">
                <a:solidFill>
                  <a:srgbClr val="C5C5C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10"/>
            <a:ext cx="1466599" cy="51434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Shape 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Standard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chemeClr val="accent2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slide sub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chemeClr val="accent2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483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1440000" y="488156"/>
            <a:ext cx="7179807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2"/>
              </a:buClr>
              <a:buFont typeface="Arial"/>
              <a:buNone/>
              <a:defRPr sz="20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slide - small 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555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00050" marR="0" lvl="3" indent="-1206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31825" marR="0" lvl="4" indent="-12382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8" name="Shape 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483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440000" y="488156"/>
            <a:ext cx="7179807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2"/>
              </a:buClr>
              <a:buFont typeface="Arial"/>
              <a:buNone/>
              <a:defRPr sz="20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" name="Shape 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chemeClr val="accent2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5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Film.mp4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9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6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6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1212579">
            <a:off x="2002015" y="1922742"/>
            <a:ext cx="5362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smtClean="0">
                <a:solidFill>
                  <a:srgbClr val="FFC000"/>
                </a:solidFill>
                <a:latin typeface="DK Crayon Crumble" panose="03070001040701010105" pitchFamily="66" charset="0"/>
              </a:rPr>
              <a:t>Lapusneanu Gabi</a:t>
            </a:r>
            <a:r>
              <a:rPr lang="en-GB" sz="2400" b="1" dirty="0" smtClean="0">
                <a:solidFill>
                  <a:srgbClr val="FFC000"/>
                </a:solidFill>
                <a:latin typeface="DK Crayon Crumble" panose="03070001040701010105" pitchFamily="66" charset="0"/>
              </a:rPr>
              <a:t> </a:t>
            </a:r>
            <a:endParaRPr lang="en-US" sz="2400" b="1" dirty="0">
              <a:solidFill>
                <a:srgbClr val="FFC000"/>
              </a:solidFill>
              <a:latin typeface="DK Crayon Crumble" panose="03070001040701010105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21271049">
            <a:off x="2407866" y="1750468"/>
            <a:ext cx="152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smtClean="0">
                <a:solidFill>
                  <a:srgbClr val="FFFF00"/>
                </a:solidFill>
                <a:latin typeface="DK Crayon Crumble" panose="03070001040701010105" pitchFamily="66" charset="0"/>
              </a:rPr>
              <a:t>Actor</a:t>
            </a:r>
            <a:r>
              <a:rPr lang="en-GB" sz="2400" b="1" dirty="0" smtClean="0">
                <a:solidFill>
                  <a:srgbClr val="FFFF00"/>
                </a:solidFill>
                <a:latin typeface="DK Crayon Crumble" panose="03070001040701010105" pitchFamily="66" charset="0"/>
              </a:rPr>
              <a:t> Model</a:t>
            </a:r>
            <a:endParaRPr lang="en-US" sz="2400" b="1" dirty="0">
              <a:solidFill>
                <a:srgbClr val="FFFF00"/>
              </a:solidFill>
              <a:latin typeface="DK Crayon Crumble" panose="03070001040701010105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1184798">
            <a:off x="2578050" y="2445649"/>
            <a:ext cx="152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smtClean="0">
                <a:solidFill>
                  <a:srgbClr val="E96B0D"/>
                </a:solidFill>
                <a:latin typeface="DK Crayon Crumble" panose="03070001040701010105" pitchFamily="66" charset="0"/>
              </a:rPr>
              <a:t>Akka.NET</a:t>
            </a:r>
            <a:endParaRPr lang="en-US" sz="2400" b="1" dirty="0">
              <a:solidFill>
                <a:srgbClr val="E96B0D"/>
              </a:solidFill>
              <a:latin typeface="DK Crayon Crumble" panose="03070001040701010105" pitchFamily="66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E:\Akka.Net Presentation\images\actorSys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0" y="898284"/>
            <a:ext cx="9144909" cy="296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	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7" name="Shape 141" descr=" 141"/>
          <p:cNvSpPr/>
          <p:nvPr/>
        </p:nvSpPr>
        <p:spPr>
          <a:xfrm>
            <a:off x="907" y="4371950"/>
            <a:ext cx="9141274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 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our root on actors structure.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9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10" y="3867894"/>
            <a:ext cx="9143091" cy="127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1292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1" y="898284"/>
            <a:ext cx="9143091" cy="296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	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7" name="Shape 141" descr=" 141"/>
          <p:cNvSpPr/>
          <p:nvPr/>
        </p:nvSpPr>
        <p:spPr>
          <a:xfrm>
            <a:off x="907" y="4155926"/>
            <a:ext cx="9141274" cy="7310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as a collaborating ensemble of actors is the natural unit for managing shared facilities like scheduling services, configuration, logging, etc.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9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10" y="3867894"/>
            <a:ext cx="9143091" cy="127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89539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2" y="890468"/>
            <a:ext cx="9143088" cy="425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503651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48903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2000" b="1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Every Actor </a:t>
            </a:r>
            <a:r>
              <a:rPr lang="en-US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has a Parent.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548103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4308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Actors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communicate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with each other through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messages.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885459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6151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Actors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have a well defined </a:t>
            </a:r>
            <a:r>
              <a:rPr lang="en-US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Life-Cycle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765620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6151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An Actor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has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its strategy for handling faults of its children.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99788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98284"/>
            <a:ext cx="916060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</a:t>
            </a: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An </a:t>
            </a: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reactive.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129451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29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94"/>
          <p:cNvSpPr txBox="1"/>
          <p:nvPr/>
        </p:nvSpPr>
        <p:spPr>
          <a:xfrm>
            <a:off x="7004927" y="2989284"/>
            <a:ext cx="1671529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2" name="Shape 12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016813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hlinkClick r:id="rId3" action="ppaction://program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918031"/>
            <a:ext cx="9143088" cy="381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Silent, a Short Film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3074" name="Picture 2" descr="Image result for dolby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826" y="4672809"/>
            <a:ext cx="463251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2440" y="101977"/>
            <a:ext cx="463251" cy="50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7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Rectangle 2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94"/>
          <p:cNvSpPr txBox="1"/>
          <p:nvPr/>
        </p:nvSpPr>
        <p:spPr>
          <a:xfrm>
            <a:off x="6851285" y="2989284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4121134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452" y="887453"/>
            <a:ext cx="4571544" cy="425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887453"/>
            <a:ext cx="4572452" cy="425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End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231589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91" y="3291830"/>
            <a:ext cx="1695575" cy="113863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2154" y="2715766"/>
            <a:ext cx="3571247" cy="707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180727" y="2841461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01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1043608" y="2931790"/>
            <a:ext cx="2160240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Dead Letter</a:t>
            </a:r>
            <a:endParaRPr lang="nl-NL"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2154" y="3478432"/>
            <a:ext cx="3571247" cy="677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32154" y="4227933"/>
            <a:ext cx="3569897" cy="64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8103" y="2715766"/>
            <a:ext cx="3647614" cy="707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179511" y="3553864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02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79511" y="4299942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03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1043608" y="3651869"/>
            <a:ext cx="2160240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User Guardian</a:t>
            </a:r>
            <a:endParaRPr lang="nl-NL"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1069974" y="4417960"/>
            <a:ext cx="2349897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System Guardian</a:t>
            </a:r>
            <a:endParaRPr lang="nl-NL"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8389639" y="2833783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04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5583015" y="2931800"/>
            <a:ext cx="2649900" cy="38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>
              <a:buClr>
                <a:srgbClr val="7AA9D4"/>
              </a:buClr>
              <a:buSzPct val="25000"/>
              <a:buFont typeface="Arial"/>
              <a:buNone/>
            </a:pPr>
            <a:r>
              <a:rPr lang="en-GB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Scheduler</a:t>
            </a:r>
            <a:endParaRPr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8103" y="3435846"/>
            <a:ext cx="3635895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8388424" y="3553864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05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5566344" y="3664953"/>
            <a:ext cx="2649899" cy="38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Event System</a:t>
            </a:r>
            <a:endParaRPr lang="nl-NL"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8103" y="4227933"/>
            <a:ext cx="3635895" cy="6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5531000" y="4417950"/>
            <a:ext cx="2649900" cy="38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Configuration</a:t>
            </a:r>
            <a:endParaRPr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8388424" y="4273944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06</a:t>
            </a: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	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34" name="Shape 141" descr=" 141"/>
          <p:cNvSpPr/>
          <p:nvPr/>
        </p:nvSpPr>
        <p:spPr>
          <a:xfrm>
            <a:off x="720873" y="1141260"/>
            <a:ext cx="8168482" cy="4943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 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our root on actors structure.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35" name="Shape 142" descr=" 142"/>
          <p:cNvCxnSpPr/>
          <p:nvPr/>
        </p:nvCxnSpPr>
        <p:spPr>
          <a:xfrm>
            <a:off x="687760" y="1004296"/>
            <a:ext cx="0" cy="646331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141" descr=" 141"/>
          <p:cNvSpPr/>
          <p:nvPr/>
        </p:nvSpPr>
        <p:spPr>
          <a:xfrm>
            <a:off x="718546" y="1793889"/>
            <a:ext cx="8423636" cy="10398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</a:t>
            </a:r>
            <a:r>
              <a:rPr lang="en-US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System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as a collaborating ensemble of actors is the natural unit for managing shared facilities like scheduling services, configuration, logging, etc.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41" name="Shape 142" descr=" 142"/>
          <p:cNvCxnSpPr/>
          <p:nvPr/>
        </p:nvCxnSpPr>
        <p:spPr>
          <a:xfrm>
            <a:off x="683568" y="1779662"/>
            <a:ext cx="0" cy="646331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61889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2" grpId="0"/>
      <p:bldP spid="106" grpId="0"/>
      <p:bldP spid="107" grpId="0"/>
      <p:bldP spid="108" grpId="0"/>
      <p:bldP spid="109" grpId="0"/>
      <p:bldP spid="110" grpId="0"/>
      <p:bldP spid="111" grpId="0"/>
      <p:bldP spid="113" grpId="0"/>
      <p:bldP spid="114" grpId="0"/>
      <p:bldP spid="117" grpId="0"/>
      <p:bldP spid="118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Shape 12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Shape 94"/>
          <p:cNvSpPr txBox="1"/>
          <p:nvPr/>
        </p:nvSpPr>
        <p:spPr>
          <a:xfrm>
            <a:off x="7092280" y="2989284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94"/>
          <p:cNvSpPr txBox="1"/>
          <p:nvPr/>
        </p:nvSpPr>
        <p:spPr>
          <a:xfrm>
            <a:off x="7092280" y="2989284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49461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history of actors mov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6" y="787944"/>
            <a:ext cx="9145648" cy="164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hape 141" descr=" 141"/>
          <p:cNvSpPr/>
          <p:nvPr/>
        </p:nvSpPr>
        <p:spPr>
          <a:xfrm>
            <a:off x="612774" y="2331662"/>
            <a:ext cx="5940424" cy="1041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nl-NL" sz="32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Model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originated </a:t>
            </a:r>
            <a:r>
              <a:rPr lang="nl-NL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 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1973. </a:t>
            </a:r>
            <a:endParaRPr lang="nl-NL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38" name="Shape 142" descr=" 142"/>
          <p:cNvCxnSpPr/>
          <p:nvPr/>
        </p:nvCxnSpPr>
        <p:spPr>
          <a:xfrm>
            <a:off x="576535" y="2727291"/>
            <a:ext cx="0" cy="646331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141" descr=" 141"/>
          <p:cNvSpPr/>
          <p:nvPr/>
        </p:nvSpPr>
        <p:spPr>
          <a:xfrm>
            <a:off x="611514" y="3133587"/>
            <a:ext cx="6957608" cy="13103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nl-NL" sz="32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Model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r>
              <a:rPr lang="en-US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a mathematical model of concurrent computation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.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40" name="Shape 142" descr=" 142"/>
          <p:cNvCxnSpPr/>
          <p:nvPr/>
        </p:nvCxnSpPr>
        <p:spPr>
          <a:xfrm>
            <a:off x="576535" y="3579862"/>
            <a:ext cx="1" cy="1008112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94"/>
          <p:cNvSpPr txBox="1"/>
          <p:nvPr/>
        </p:nvSpPr>
        <p:spPr>
          <a:xfrm>
            <a:off x="7415679" y="4520951"/>
            <a:ext cx="1728321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Carl Hewitt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57" y="2555773"/>
            <a:ext cx="1695575" cy="196898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2427733"/>
            <a:ext cx="9143091" cy="127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5107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" y="787944"/>
            <a:ext cx="9150712" cy="175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hape 141" descr=" 141"/>
          <p:cNvSpPr/>
          <p:nvPr/>
        </p:nvSpPr>
        <p:spPr>
          <a:xfrm>
            <a:off x="2483768" y="2355726"/>
            <a:ext cx="3881106" cy="27320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endParaRPr lang="en-US" sz="3200" b="1" dirty="0" smtClean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en-US" sz="32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Model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r>
              <a:rPr lang="en-US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has 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mostly been associated </a:t>
            </a:r>
            <a:r>
              <a:rPr lang="en-US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with </a:t>
            </a:r>
            <a:r>
              <a:rPr lang="en-US" sz="3200" dirty="0" err="1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Erlang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programming language. </a:t>
            </a:r>
            <a:endParaRPr lang="en-US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94" y="2547308"/>
            <a:ext cx="2779126" cy="252427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" y="2547308"/>
            <a:ext cx="2485374" cy="254043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6044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94"/>
          <p:cNvSpPr txBox="1"/>
          <p:nvPr/>
        </p:nvSpPr>
        <p:spPr>
          <a:xfrm>
            <a:off x="1652382" y="3291830"/>
            <a:ext cx="6015962" cy="6713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Programming </a:t>
            </a: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with Actors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5" y="966031"/>
            <a:ext cx="3111770" cy="19915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80" y="1292062"/>
            <a:ext cx="1637134" cy="4464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738552"/>
            <a:ext cx="948066" cy="4464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00" y="18647"/>
            <a:ext cx="508998" cy="4464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80" y="2554402"/>
            <a:ext cx="1344722" cy="4464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33" y="546693"/>
            <a:ext cx="395123" cy="4464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364" y="289917"/>
            <a:ext cx="446490" cy="4464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53" y="2554402"/>
            <a:ext cx="458698" cy="4464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48" y="3068585"/>
            <a:ext cx="344804" cy="44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679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" name="Shape 94"/>
          <p:cNvSpPr txBox="1"/>
          <p:nvPr/>
        </p:nvSpPr>
        <p:spPr>
          <a:xfrm>
            <a:off x="7004928" y="2989284"/>
            <a:ext cx="1671528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121660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94"/>
          <p:cNvSpPr txBox="1"/>
          <p:nvPr/>
        </p:nvSpPr>
        <p:spPr>
          <a:xfrm>
            <a:off x="7004927" y="2989284"/>
            <a:ext cx="1671529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Rectangle 2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376753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 Content">
  <a:themeElements>
    <a:clrScheme name="Cegeka 2015 approved">
      <a:dk1>
        <a:srgbClr val="1E1E1E"/>
      </a:dk1>
      <a:lt1>
        <a:srgbClr val="FFFFFF"/>
      </a:lt1>
      <a:dk2>
        <a:srgbClr val="898B90"/>
      </a:dk2>
      <a:lt2>
        <a:srgbClr val="5E5E5E"/>
      </a:lt2>
      <a:accent1>
        <a:srgbClr val="5490C8"/>
      </a:accent1>
      <a:accent2>
        <a:srgbClr val="7AA9D4"/>
      </a:accent2>
      <a:accent3>
        <a:srgbClr val="C5C5C5"/>
      </a:accent3>
      <a:accent4>
        <a:srgbClr val="606060"/>
      </a:accent4>
      <a:accent5>
        <a:srgbClr val="DCDCDC"/>
      </a:accent5>
      <a:accent6>
        <a:srgbClr val="7AB228"/>
      </a:accent6>
      <a:hlink>
        <a:srgbClr val="5490C8"/>
      </a:hlink>
      <a:folHlink>
        <a:srgbClr val="7AB2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</TotalTime>
  <Words>456</Words>
  <Application>Microsoft Office PowerPoint</Application>
  <PresentationFormat>On-screen Show (16:9)</PresentationFormat>
  <Paragraphs>97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Roboto</vt:lpstr>
      <vt:lpstr>DK Crayon Crumble</vt:lpstr>
      <vt:lpstr>Calibri</vt:lpstr>
      <vt:lpstr>Standard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gabi</dc:creator>
  <cp:lastModifiedBy>gabi</cp:lastModifiedBy>
  <cp:revision>133</cp:revision>
  <dcterms:modified xsi:type="dcterms:W3CDTF">2019-01-06T16:48:39Z</dcterms:modified>
</cp:coreProperties>
</file>